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65" r:id="rId6"/>
    <p:sldId id="284" r:id="rId7"/>
    <p:sldId id="266" r:id="rId8"/>
    <p:sldId id="268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6" r:id="rId18"/>
    <p:sldId id="277" r:id="rId19"/>
    <p:sldId id="280" r:id="rId20"/>
    <p:sldId id="279" r:id="rId21"/>
    <p:sldId id="278" r:id="rId22"/>
    <p:sldId id="283" r:id="rId23"/>
    <p:sldId id="281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9933FF"/>
    <a:srgbClr val="9F67C9"/>
    <a:srgbClr val="FFCCCC"/>
    <a:srgbClr val="6600FF"/>
    <a:srgbClr val="009900"/>
    <a:srgbClr val="000099"/>
    <a:srgbClr val="5BD5D5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24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13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6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E982-0031-42EA-8491-8C5012244394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1B2F7-D180-4BE7-B520-354F293BC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1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17763"/>
            <a:ext cx="10982325" cy="1928792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30909"/>
            <a:ext cx="10982325" cy="3996314"/>
          </a:xfr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589116" indent="-3589116" algn="l">
              <a:tabLst>
                <a:tab pos="2336655" algn="l"/>
              </a:tabLst>
            </a:pPr>
            <a:r>
              <a:rPr lang="ru-RU" sz="2800" dirty="0">
                <a:solidFill>
                  <a:schemeClr val="bg1"/>
                </a:solidFill>
                <a:latin typeface="Arial" charset="0"/>
                <a:cs typeface="Arial" charset="0"/>
              </a:rPr>
              <a:t>	</a:t>
            </a:r>
            <a:endParaRPr lang="ru-RU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15363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84" y="26996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533400" y="4995002"/>
            <a:ext cx="109823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Доклад 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на семинаре ИНИР «Финансовый капитал и </a:t>
            </a:r>
            <a:r>
              <a:rPr lang="ru-RU" sz="2000" dirty="0" err="1" smtClean="0">
                <a:solidFill>
                  <a:prstClr val="white"/>
                </a:solidFill>
              </a:rPr>
              <a:t>стратегемы</a:t>
            </a:r>
            <a:r>
              <a:rPr lang="ru-RU" sz="2000" dirty="0" smtClean="0">
                <a:solidFill>
                  <a:prstClr val="white"/>
                </a:solidFill>
              </a:rPr>
              <a:t> индустриальной революции»</a:t>
            </a:r>
          </a:p>
          <a:p>
            <a:pPr algn="ctr"/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Санкт-Петербург</a:t>
            </a:r>
            <a:endParaRPr lang="ru-RU" sz="2000" dirty="0">
              <a:solidFill>
                <a:prstClr val="white"/>
              </a:solidFill>
            </a:endParaRPr>
          </a:p>
          <a:p>
            <a:pPr algn="ctr"/>
            <a:r>
              <a:rPr lang="ru-RU" sz="2000" dirty="0" smtClean="0">
                <a:solidFill>
                  <a:prstClr val="white"/>
                </a:solidFill>
              </a:rPr>
              <a:t>28 сентября 2018 </a:t>
            </a:r>
            <a:r>
              <a:rPr lang="ru-RU" sz="2000" dirty="0">
                <a:solidFill>
                  <a:prstClr val="white"/>
                </a:solidFill>
              </a:rPr>
              <a:t>года</a:t>
            </a:r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5220621" y="2590921"/>
            <a:ext cx="62951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ru-RU" sz="2000" dirty="0">
                <a:solidFill>
                  <a:prstClr val="white"/>
                </a:solidFill>
              </a:rPr>
              <a:t>.Д. Бодрунов,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endParaRPr lang="ru-RU" sz="2000" dirty="0">
              <a:solidFill>
                <a:prstClr val="white"/>
              </a:solidFill>
            </a:endParaRPr>
          </a:p>
          <a:p>
            <a:r>
              <a:rPr lang="ru-RU" sz="2000" dirty="0">
                <a:solidFill>
                  <a:prstClr val="white"/>
                </a:solidFill>
              </a:rPr>
              <a:t>д.э.н., профессор</a:t>
            </a:r>
            <a:r>
              <a:rPr lang="ru-RU" sz="2000" dirty="0" smtClean="0">
                <a:solidFill>
                  <a:prstClr val="white"/>
                </a:solidFill>
              </a:rPr>
              <a:t>,</a:t>
            </a:r>
          </a:p>
          <a:p>
            <a:r>
              <a:rPr lang="ru-RU" sz="2000" dirty="0">
                <a:solidFill>
                  <a:prstClr val="white"/>
                </a:solidFill>
              </a:rPr>
              <a:t>Президент Вольного экономического общества России</a:t>
            </a:r>
            <a:r>
              <a:rPr lang="ru-RU" sz="2000" dirty="0" smtClean="0">
                <a:solidFill>
                  <a:prstClr val="white"/>
                </a:solidFill>
              </a:rPr>
              <a:t>, Президент Международного союза экономистов,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директор </a:t>
            </a:r>
            <a:r>
              <a:rPr lang="ru-RU" sz="2000" dirty="0">
                <a:solidFill>
                  <a:prstClr val="white"/>
                </a:solidFill>
              </a:rPr>
              <a:t>Института нового индустриального развития (ИНИР) им. С.Ю. Витте, </a:t>
            </a:r>
          </a:p>
          <a:p>
            <a:r>
              <a:rPr lang="ru-RU" sz="2000" dirty="0">
                <a:solidFill>
                  <a:prstClr val="white"/>
                </a:solidFill>
              </a:rPr>
              <a:t>Санкт-Петербург, Россия</a:t>
            </a: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688184" y="-28565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041805"/>
            <a:ext cx="109823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700" b="1" cap="all" dirty="0" err="1" smtClean="0"/>
              <a:t>Нооиндустриальный</a:t>
            </a:r>
            <a:r>
              <a:rPr lang="ru-RU" sz="3700" b="1" cap="all" dirty="0" smtClean="0"/>
              <a:t> переход: </a:t>
            </a:r>
          </a:p>
          <a:p>
            <a:pPr algn="ctr"/>
            <a:r>
              <a:rPr lang="ru-RU" sz="3700" b="1" cap="all" dirty="0" smtClean="0"/>
              <a:t>роль финансового капитала</a:t>
            </a:r>
            <a:endParaRPr lang="ru-RU" sz="3700" cap="all" dirty="0"/>
          </a:p>
        </p:txBody>
      </p:sp>
    </p:spTree>
    <p:extLst>
      <p:ext uri="{BB962C8B-B14F-4D97-AF65-F5344CB8AC3E}">
        <p14:creationId xmlns:p14="http://schemas.microsoft.com/office/powerpoint/2010/main" val="232147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9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6413" y="894735"/>
            <a:ext cx="10766322" cy="5043949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В бесконечной цепочке движения капитала произошла смена приоритетов. </a:t>
            </a:r>
          </a:p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Вместо </a:t>
            </a:r>
            <a:r>
              <a:rPr lang="ru-RU" sz="5400" b="1" dirty="0" smtClean="0">
                <a:solidFill>
                  <a:srgbClr val="FF0000"/>
                </a:solidFill>
              </a:rPr>
              <a:t>«Т-Д-Т» </a:t>
            </a:r>
            <a:r>
              <a:rPr lang="ru-RU" sz="5400" b="1" dirty="0" smtClean="0">
                <a:solidFill>
                  <a:schemeClr val="tx1"/>
                </a:solidFill>
              </a:rPr>
              <a:t>она приняла форму </a:t>
            </a:r>
            <a:r>
              <a:rPr lang="ru-RU" sz="5400" b="1" dirty="0" smtClean="0">
                <a:solidFill>
                  <a:srgbClr val="FF0000"/>
                </a:solidFill>
              </a:rPr>
              <a:t>«Д-Т-Д'»</a:t>
            </a:r>
            <a:r>
              <a:rPr lang="ru-RU" sz="5400" b="1" dirty="0" smtClean="0">
                <a:solidFill>
                  <a:schemeClr val="tx1"/>
                </a:solidFill>
              </a:rPr>
              <a:t>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7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10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27354" y="835741"/>
            <a:ext cx="9281652" cy="492596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00" dirty="0" err="1" smtClean="0">
                <a:solidFill>
                  <a:schemeClr val="tx1"/>
                </a:solidFill>
              </a:rPr>
              <a:t>Финансиализация</a:t>
            </a:r>
            <a:r>
              <a:rPr lang="ru-RU" sz="5200" dirty="0" smtClean="0">
                <a:solidFill>
                  <a:schemeClr val="tx1"/>
                </a:solidFill>
              </a:rPr>
              <a:t>. Доминирование финансового капитала над капиталом реального сектора экономики. </a:t>
            </a:r>
            <a:endParaRPr lang="ru-RU" sz="5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0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45342" y="786580"/>
            <a:ext cx="9448800" cy="5142271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cap="small" dirty="0">
                <a:solidFill>
                  <a:schemeClr val="tx1"/>
                </a:solidFill>
              </a:rPr>
              <a:t>МЕНЯЕТСЯ ХАРАКТЕР ОТНОШЕНИЙ В СИСТЕМЕ </a:t>
            </a:r>
            <a:r>
              <a:rPr lang="ru-RU" sz="4400" b="1" cap="small" dirty="0">
                <a:solidFill>
                  <a:schemeClr val="accent6">
                    <a:lumMod val="50000"/>
                  </a:schemeClr>
                </a:solidFill>
              </a:rPr>
              <a:t>«ПОТРЕБИТЕЛЬ – ПОКУПАТЕЛЬ – РЫНОК – ПРОДАВЕЦ – ПРОИЗВОДИТЕЛЬ»</a:t>
            </a:r>
            <a:r>
              <a:rPr lang="ru-RU" sz="4400" b="1" cap="small" dirty="0">
                <a:solidFill>
                  <a:schemeClr val="tx1"/>
                </a:solidFill>
              </a:rPr>
              <a:t>..</a:t>
            </a:r>
          </a:p>
        </p:txBody>
      </p:sp>
      <p:pic>
        <p:nvPicPr>
          <p:cNvPr id="5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11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6342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12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2490" y="698091"/>
            <a:ext cx="9478297" cy="550238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Финансиализация</a:t>
            </a:r>
            <a:r>
              <a:rPr lang="ru-RU" sz="3600" dirty="0" smtClean="0">
                <a:solidFill>
                  <a:schemeClr val="tx1"/>
                </a:solidFill>
              </a:rPr>
              <a:t> не только меняет соотношение между реальным и финансовым секторами экономики, но и изменяет структуру реального сектора, в том числе структуру материального производства, а в дальнейшем – и социальную структуру через изменение моделей поведения, ценностей и мировосприятия людей.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9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559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558801" y="-34052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13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559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58801" y="-34052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17523" y="776748"/>
            <a:ext cx="9684774" cy="5402220"/>
          </a:xfrm>
          <a:prstGeom prst="roundRect">
            <a:avLst/>
          </a:prstGeom>
          <a:solidFill>
            <a:srgbClr val="5BD5D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Рождение новых технологий в производственном секторе – экспансия финансового капитала. </a:t>
            </a:r>
          </a:p>
          <a:p>
            <a:pPr algn="ctr"/>
            <a:r>
              <a:rPr lang="ru-RU" sz="4000" dirty="0" smtClean="0">
                <a:solidFill>
                  <a:srgbClr val="000099"/>
                </a:solidFill>
              </a:rPr>
              <a:t>Финансовый капитал и инновационный процесс. </a:t>
            </a:r>
          </a:p>
          <a:p>
            <a:pPr algn="ctr"/>
            <a:r>
              <a:rPr lang="ru-RU" sz="4000" dirty="0" smtClean="0">
                <a:solidFill>
                  <a:srgbClr val="6600FF"/>
                </a:solidFill>
              </a:rPr>
              <a:t>Двойственность отношения финансового капитала к инновационному процессу. </a:t>
            </a:r>
            <a:endParaRPr lang="ru-RU" sz="40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14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559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58801" y="-34052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5910" y="963561"/>
            <a:ext cx="10392696" cy="498495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Формирование финансовых институтов для получения прибыли активно содействовало развитию института инновации, придавая ему постоянное ускорение. 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15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pic>
        <p:nvPicPr>
          <p:cNvPr id="6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559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58801" y="-34052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716" y="688258"/>
            <a:ext cx="10137058" cy="54907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Финансиализация</a:t>
            </a:r>
            <a:r>
              <a:rPr lang="ru-RU" sz="3600" dirty="0" smtClean="0">
                <a:solidFill>
                  <a:schemeClr val="tx1"/>
                </a:solidFill>
              </a:rPr>
              <a:t> вызывает перелив капитала из сферы материального производства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(в </a:t>
            </a:r>
            <a:r>
              <a:rPr lang="ru-RU" sz="3600" dirty="0" err="1" smtClean="0">
                <a:solidFill>
                  <a:schemeClr val="tx1"/>
                </a:solidFill>
              </a:rPr>
              <a:t>т.ч</a:t>
            </a:r>
            <a:r>
              <a:rPr lang="ru-RU" sz="3600" dirty="0" smtClean="0">
                <a:solidFill>
                  <a:schemeClr val="tx1"/>
                </a:solidFill>
              </a:rPr>
              <a:t>. – инновационного) в сферу финансового посредничества. При этом она не только тормозит развитие материального производства, но и ориентирует его на удовлетворение </a:t>
            </a:r>
            <a:r>
              <a:rPr lang="ru-RU" sz="3600" dirty="0" err="1" smtClean="0">
                <a:solidFill>
                  <a:schemeClr val="tx1"/>
                </a:solidFill>
              </a:rPr>
              <a:t>симулятивных</a:t>
            </a:r>
            <a:r>
              <a:rPr lang="ru-RU" sz="3600" dirty="0" smtClean="0">
                <a:solidFill>
                  <a:schemeClr val="tx1"/>
                </a:solidFill>
              </a:rPr>
              <a:t> потребностей и способствует экспансии последних.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751" y="2231825"/>
            <a:ext cx="2065869" cy="13625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Финансовый капитал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0475" y="2231825"/>
            <a:ext cx="1838779" cy="1362582"/>
          </a:xfrm>
          <a:prstGeom prst="rect">
            <a:avLst/>
          </a:prstGeom>
          <a:solidFill>
            <a:srgbClr val="FF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Цель: прибыль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6252" y="2360651"/>
            <a:ext cx="2468171" cy="1102339"/>
          </a:xfrm>
          <a:prstGeom prst="roundRect">
            <a:avLst/>
          </a:prstGeom>
          <a:solidFill>
            <a:srgbClr val="9F6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Псевдо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новый продукт (</a:t>
            </a:r>
            <a:r>
              <a:rPr lang="ru-RU" dirty="0" err="1" smtClean="0">
                <a:solidFill>
                  <a:schemeClr val="tx1"/>
                </a:solidFill>
              </a:rPr>
              <a:t>симулятивная</a:t>
            </a:r>
            <a:r>
              <a:rPr lang="ru-RU" dirty="0" smtClean="0">
                <a:solidFill>
                  <a:schemeClr val="tx1"/>
                </a:solidFill>
              </a:rPr>
              <a:t> потребность)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4992" y="1060583"/>
            <a:ext cx="2468171" cy="1032395"/>
          </a:xfrm>
          <a:prstGeom prst="roundRect">
            <a:avLst/>
          </a:prstGeom>
          <a:solidFill>
            <a:srgbClr val="5B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Новый продукт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(новая потребность)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4992" y="3730663"/>
            <a:ext cx="2478672" cy="107656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Новая территория (область применения)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3"/>
            <a:endCxn id="5" idx="1"/>
          </p:cNvCxnSpPr>
          <p:nvPr/>
        </p:nvCxnSpPr>
        <p:spPr>
          <a:xfrm>
            <a:off x="2377620" y="2913116"/>
            <a:ext cx="572855" cy="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779422" y="2947954"/>
            <a:ext cx="2061432" cy="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 flipV="1">
            <a:off x="4786448" y="1576781"/>
            <a:ext cx="2058544" cy="1047199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4779422" y="3260662"/>
            <a:ext cx="2065570" cy="1008286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3"/>
          </p:cNvCxnSpPr>
          <p:nvPr/>
        </p:nvCxnSpPr>
        <p:spPr>
          <a:xfrm flipV="1">
            <a:off x="9314423" y="2882902"/>
            <a:ext cx="2159822" cy="28919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1461019" y="2875106"/>
            <a:ext cx="3550" cy="286034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2662339" y="5731327"/>
            <a:ext cx="8798680" cy="1207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675566" y="2911821"/>
            <a:ext cx="0" cy="2823628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72644" y="1278809"/>
            <a:ext cx="330796" cy="326861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sz="1600" b="1" spc="-100" dirty="0" smtClean="0">
                <a:solidFill>
                  <a:schemeClr val="accent5">
                    <a:lumMod val="50000"/>
                  </a:schemeClr>
                </a:solidFill>
              </a:rPr>
              <a:t>окупаемость</a:t>
            </a:r>
            <a:endParaRPr lang="ru-RU" sz="1600" b="1" spc="-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29062" y="1288641"/>
            <a:ext cx="367280" cy="32587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sz="1600" b="1" spc="-100" dirty="0" smtClean="0">
                <a:solidFill>
                  <a:schemeClr val="accent5">
                    <a:lumMod val="50000"/>
                  </a:schemeClr>
                </a:solidFill>
              </a:rPr>
              <a:t>конкуренция</a:t>
            </a:r>
            <a:endParaRPr lang="ru-RU" sz="1600" b="1" spc="-1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9562812" y="1346208"/>
            <a:ext cx="0" cy="3201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328788" y="1346208"/>
            <a:ext cx="0" cy="3201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58559" y="1346208"/>
            <a:ext cx="0" cy="3201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Равнобедренный треугольник 45"/>
          <p:cNvSpPr/>
          <p:nvPr/>
        </p:nvSpPr>
        <p:spPr>
          <a:xfrm rot="5400000">
            <a:off x="10804132" y="2749086"/>
            <a:ext cx="178430" cy="28464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7" idx="3"/>
            <a:endCxn id="46" idx="3"/>
          </p:cNvCxnSpPr>
          <p:nvPr/>
        </p:nvCxnSpPr>
        <p:spPr>
          <a:xfrm>
            <a:off x="9313163" y="1576781"/>
            <a:ext cx="1437862" cy="1314628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8" idx="3"/>
            <a:endCxn id="46" idx="3"/>
          </p:cNvCxnSpPr>
          <p:nvPr/>
        </p:nvCxnSpPr>
        <p:spPr>
          <a:xfrm flipV="1">
            <a:off x="9323664" y="2891409"/>
            <a:ext cx="1427361" cy="1377539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0061443">
            <a:off x="5160660" y="1770673"/>
            <a:ext cx="1298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инновация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4901575" y="2657839"/>
            <a:ext cx="1633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псевдоинновация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 rot="1568090">
            <a:off x="4905262" y="3443971"/>
            <a:ext cx="157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т</a:t>
            </a:r>
            <a:r>
              <a:rPr lang="ru-RU" sz="1400" dirty="0" smtClean="0"/>
              <a:t>ерриториальная экспансия</a:t>
            </a:r>
            <a:endParaRPr lang="ru-RU" sz="1400" dirty="0"/>
          </a:p>
        </p:txBody>
      </p:sp>
      <p:pic>
        <p:nvPicPr>
          <p:cNvPr id="109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16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43606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17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6181" y="1101213"/>
            <a:ext cx="9026013" cy="48374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Финансовый капитал </a:t>
            </a:r>
          </a:p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и </a:t>
            </a:r>
            <a:r>
              <a:rPr lang="ru-RU" sz="6000" dirty="0" err="1" smtClean="0">
                <a:solidFill>
                  <a:schemeClr val="tx1"/>
                </a:solidFill>
              </a:rPr>
              <a:t>ноономика</a:t>
            </a:r>
            <a:r>
              <a:rPr lang="ru-RU" sz="6000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ru-RU" sz="6000" dirty="0" err="1" smtClean="0">
                <a:solidFill>
                  <a:schemeClr val="tx1"/>
                </a:solidFill>
              </a:rPr>
              <a:t>стратегема</a:t>
            </a:r>
            <a:r>
              <a:rPr lang="ru-RU" sz="6000" dirty="0" smtClean="0">
                <a:solidFill>
                  <a:schemeClr val="tx1"/>
                </a:solidFill>
              </a:rPr>
              <a:t> </a:t>
            </a:r>
            <a:r>
              <a:rPr lang="ru-RU" sz="6000" dirty="0" err="1" smtClean="0">
                <a:solidFill>
                  <a:schemeClr val="tx1"/>
                </a:solidFill>
              </a:rPr>
              <a:t>нооиндустриальной</a:t>
            </a:r>
            <a:r>
              <a:rPr lang="ru-RU" sz="6000" dirty="0" smtClean="0">
                <a:solidFill>
                  <a:schemeClr val="tx1"/>
                </a:solidFill>
              </a:rPr>
              <a:t> революции. 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18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2219" y="678426"/>
            <a:ext cx="10333704" cy="5743011"/>
          </a:xfrm>
          <a:prstGeom prst="roundRect">
            <a:avLst/>
          </a:prstGeom>
          <a:solidFill>
            <a:srgbClr val="9933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Возникла объективная потребность в «ограничении капитализма», рационализации потребностей общества и способов их удовлетворения, переходе (при сохранении и развитии индустриального способа производства для удовлетворения реальных потребностей людей и отказе от наращивания потребностей </a:t>
            </a:r>
            <a:r>
              <a:rPr lang="ru-RU" sz="3600" dirty="0" err="1" smtClean="0">
                <a:solidFill>
                  <a:schemeClr val="tx1"/>
                </a:solidFill>
              </a:rPr>
              <a:t>симулятивных</a:t>
            </a:r>
            <a:r>
              <a:rPr lang="ru-RU" sz="3600" dirty="0" smtClean="0">
                <a:solidFill>
                  <a:schemeClr val="tx1"/>
                </a:solidFill>
              </a:rPr>
              <a:t>) к </a:t>
            </a:r>
            <a:r>
              <a:rPr lang="ru-RU" sz="3600" b="1" dirty="0" smtClean="0">
                <a:solidFill>
                  <a:srgbClr val="FF0000"/>
                </a:solidFill>
              </a:rPr>
              <a:t>НИО.2</a:t>
            </a:r>
            <a:r>
              <a:rPr lang="ru-RU" sz="3600" dirty="0" smtClean="0">
                <a:solidFill>
                  <a:schemeClr val="tx1"/>
                </a:solidFill>
              </a:rPr>
              <a:t> и последующему </a:t>
            </a:r>
            <a:r>
              <a:rPr lang="ru-RU" sz="3600" b="1" dirty="0" err="1" smtClean="0">
                <a:solidFill>
                  <a:srgbClr val="FF0000"/>
                </a:solidFill>
              </a:rPr>
              <a:t>ноообщественному</a:t>
            </a:r>
            <a:r>
              <a:rPr lang="ru-RU" sz="3600" b="1" dirty="0" smtClean="0">
                <a:solidFill>
                  <a:srgbClr val="FF0000"/>
                </a:solidFill>
              </a:rPr>
              <a:t> устройству</a:t>
            </a:r>
            <a:r>
              <a:rPr lang="ru-RU" sz="3600" dirty="0" smtClean="0">
                <a:solidFill>
                  <a:schemeClr val="tx1"/>
                </a:solidFill>
              </a:rPr>
              <a:t>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nation-news.ru/uploads/2015/08/25/orig-14252188841f0e3d731-1441706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16" y="3950034"/>
            <a:ext cx="4203291" cy="280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3.uk.businessinsider.com/image/59d4b25c84da954a8d2de538-2400/rtr21x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192" y="589586"/>
            <a:ext cx="4250815" cy="318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nfo-leaks.ru/wp-content/uploads/2015/12/1-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66" y="3874449"/>
            <a:ext cx="5117814" cy="29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.novayagazeta.ru/storage/image/7249/detail_original-9ba9fafbbd155dbb447aef1fa86dcbb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766" y="589586"/>
            <a:ext cx="4814420" cy="30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 descr="Logo-site_crop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2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3691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8/24332511.128/0_ad75f_7cd19bea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8" y="525463"/>
            <a:ext cx="11621729" cy="596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19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27238" y="1097183"/>
            <a:ext cx="9134167" cy="4611329"/>
          </a:xfrm>
          <a:prstGeom prst="roundRect">
            <a:avLst/>
          </a:prstGeom>
          <a:solidFill>
            <a:srgbClr val="C0C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Доминирование финансового капитала в России после развала СССР – основная, глубинная причина состоявшейся </a:t>
            </a:r>
            <a:r>
              <a:rPr lang="ru-RU" sz="3600" b="1" dirty="0" err="1" smtClean="0">
                <a:solidFill>
                  <a:schemeClr val="tx1"/>
                </a:solidFill>
              </a:rPr>
              <a:t>деиндустриализации</a:t>
            </a:r>
            <a:r>
              <a:rPr lang="ru-RU" sz="3600" b="1" dirty="0" smtClean="0">
                <a:solidFill>
                  <a:schemeClr val="tx1"/>
                </a:solidFill>
              </a:rPr>
              <a:t> и отката страны в социально-экономическом развитии на десятилетия.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20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7252" y="1042219"/>
            <a:ext cx="10589342" cy="489646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Необходима трансформация финансового капитала, превращение его из паразитического нароста на экономике и обществе, генерирующего </a:t>
            </a:r>
            <a:r>
              <a:rPr lang="ru-RU" sz="3600" dirty="0" err="1" smtClean="0">
                <a:solidFill>
                  <a:schemeClr val="tx1"/>
                </a:solidFill>
              </a:rPr>
              <a:t>симулятивные</a:t>
            </a:r>
            <a:r>
              <a:rPr lang="ru-RU" sz="3600" dirty="0" smtClean="0">
                <a:solidFill>
                  <a:schemeClr val="tx1"/>
                </a:solidFill>
              </a:rPr>
              <a:t> потребности и иррациональные способы их удовлетворения, в акселератор инновационного развития реального сектора по пути перехода к НИО.2 и, далее, </a:t>
            </a:r>
            <a:r>
              <a:rPr lang="ru-RU" sz="3600" dirty="0" err="1" smtClean="0">
                <a:solidFill>
                  <a:schemeClr val="tx1"/>
                </a:solidFill>
              </a:rPr>
              <a:t>ноономике</a:t>
            </a:r>
            <a:r>
              <a:rPr lang="ru-RU" sz="3600" dirty="0" smtClean="0">
                <a:solidFill>
                  <a:schemeClr val="tx1"/>
                </a:solidFill>
              </a:rPr>
              <a:t>.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21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82994" y="1111045"/>
            <a:ext cx="9242322" cy="492596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России необходим </a:t>
            </a:r>
            <a:r>
              <a:rPr lang="ru-RU" sz="4800" b="1" dirty="0" smtClean="0">
                <a:solidFill>
                  <a:schemeClr val="tx1"/>
                </a:solidFill>
              </a:rPr>
              <a:t>«финансовый </a:t>
            </a:r>
            <a:r>
              <a:rPr lang="ru-RU" sz="4800" b="1" dirty="0" err="1" smtClean="0">
                <a:solidFill>
                  <a:schemeClr val="tx1"/>
                </a:solidFill>
              </a:rPr>
              <a:t>форсаж</a:t>
            </a:r>
            <a:r>
              <a:rPr lang="ru-RU" sz="4800" b="1" dirty="0" smtClean="0">
                <a:solidFill>
                  <a:schemeClr val="tx1"/>
                </a:solidFill>
              </a:rPr>
              <a:t>»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У России есть реальные возможности обеспечить «финансовый </a:t>
            </a:r>
            <a:r>
              <a:rPr lang="ru-RU" sz="4800" dirty="0" err="1" smtClean="0">
                <a:solidFill>
                  <a:schemeClr val="tx1"/>
                </a:solidFill>
              </a:rPr>
              <a:t>форсаж</a:t>
            </a:r>
            <a:r>
              <a:rPr lang="ru-RU" sz="4800" dirty="0" smtClean="0">
                <a:solidFill>
                  <a:schemeClr val="tx1"/>
                </a:solidFill>
              </a:rPr>
              <a:t>». 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751" y="2231825"/>
            <a:ext cx="2065869" cy="13625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Финансовый капитал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0475" y="2231825"/>
            <a:ext cx="1838779" cy="1362582"/>
          </a:xfrm>
          <a:prstGeom prst="rect">
            <a:avLst/>
          </a:prstGeom>
          <a:solidFill>
            <a:srgbClr val="FF0000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Цель: прибыль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46252" y="1701891"/>
            <a:ext cx="2468171" cy="1102339"/>
          </a:xfrm>
          <a:prstGeom prst="roundRect">
            <a:avLst/>
          </a:prstGeom>
          <a:solidFill>
            <a:srgbClr val="9F6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Псевдо</a:t>
            </a:r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ru-RU" dirty="0" smtClean="0">
                <a:solidFill>
                  <a:schemeClr val="tx1"/>
                </a:solidFill>
              </a:rPr>
              <a:t>новый продукт (</a:t>
            </a:r>
            <a:r>
              <a:rPr lang="ru-RU" dirty="0" err="1" smtClean="0">
                <a:solidFill>
                  <a:schemeClr val="tx1"/>
                </a:solidFill>
              </a:rPr>
              <a:t>симулятивная</a:t>
            </a:r>
            <a:r>
              <a:rPr lang="ru-RU" dirty="0" smtClean="0">
                <a:solidFill>
                  <a:schemeClr val="tx1"/>
                </a:solidFill>
              </a:rPr>
              <a:t> потребность)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44992" y="401823"/>
            <a:ext cx="2468171" cy="1032395"/>
          </a:xfrm>
          <a:prstGeom prst="roundRect">
            <a:avLst/>
          </a:prstGeom>
          <a:solidFill>
            <a:srgbClr val="5B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Новый продукт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(новая потребность)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44992" y="3071903"/>
            <a:ext cx="2478672" cy="10765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Новая территория (область применения)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>
            <a:stCxn id="4" idx="3"/>
            <a:endCxn id="5" idx="1"/>
          </p:cNvCxnSpPr>
          <p:nvPr/>
        </p:nvCxnSpPr>
        <p:spPr>
          <a:xfrm>
            <a:off x="2377620" y="2913116"/>
            <a:ext cx="572855" cy="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 flipV="1">
            <a:off x="4778309" y="2253061"/>
            <a:ext cx="2067943" cy="429422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7" idx="1"/>
          </p:cNvCxnSpPr>
          <p:nvPr/>
        </p:nvCxnSpPr>
        <p:spPr>
          <a:xfrm flipV="1">
            <a:off x="4788481" y="918021"/>
            <a:ext cx="2056511" cy="1555316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4799085" y="3157614"/>
            <a:ext cx="2045907" cy="452574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46" idx="3"/>
          </p:cNvCxnSpPr>
          <p:nvPr/>
        </p:nvCxnSpPr>
        <p:spPr>
          <a:xfrm>
            <a:off x="9311903" y="2310368"/>
            <a:ext cx="1814997" cy="547234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1781774" y="2870984"/>
            <a:ext cx="3550" cy="286034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2662339" y="5731327"/>
            <a:ext cx="9119435" cy="1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2675566" y="2911821"/>
            <a:ext cx="0" cy="2823628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572644" y="1278809"/>
            <a:ext cx="330796" cy="326861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sz="1600" b="1" spc="-100" dirty="0" smtClean="0">
                <a:solidFill>
                  <a:schemeClr val="accent5">
                    <a:lumMod val="50000"/>
                  </a:schemeClr>
                </a:solidFill>
              </a:rPr>
              <a:t>окупаемость</a:t>
            </a:r>
            <a:endParaRPr lang="ru-RU" sz="1600" b="1" spc="-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29062" y="1288641"/>
            <a:ext cx="367280" cy="32587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50000"/>
              </a:lnSpc>
            </a:pPr>
            <a:r>
              <a:rPr lang="ru-RU" sz="1600" b="1" spc="-100" dirty="0" smtClean="0">
                <a:solidFill>
                  <a:schemeClr val="accent5">
                    <a:lumMod val="50000"/>
                  </a:schemeClr>
                </a:solidFill>
              </a:rPr>
              <a:t>конкуренция</a:t>
            </a:r>
            <a:endParaRPr lang="ru-RU" sz="1600" b="1" spc="-1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9562812" y="1346208"/>
            <a:ext cx="0" cy="3201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328788" y="1346208"/>
            <a:ext cx="0" cy="3201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958559" y="1346208"/>
            <a:ext cx="0" cy="3201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Равнобедренный треугольник 45"/>
          <p:cNvSpPr/>
          <p:nvPr/>
        </p:nvSpPr>
        <p:spPr>
          <a:xfrm rot="5400000">
            <a:off x="11180007" y="2715279"/>
            <a:ext cx="178430" cy="28464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7" idx="3"/>
            <a:endCxn id="46" idx="3"/>
          </p:cNvCxnSpPr>
          <p:nvPr/>
        </p:nvCxnSpPr>
        <p:spPr>
          <a:xfrm>
            <a:off x="9313163" y="918021"/>
            <a:ext cx="1813737" cy="1939581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8" idx="3"/>
            <a:endCxn id="46" idx="3"/>
          </p:cNvCxnSpPr>
          <p:nvPr/>
        </p:nvCxnSpPr>
        <p:spPr>
          <a:xfrm flipV="1">
            <a:off x="9323664" y="2857602"/>
            <a:ext cx="1803236" cy="752586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9386959">
            <a:off x="5178032" y="1377124"/>
            <a:ext cx="1298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инновация</a:t>
            </a:r>
            <a:endParaRPr lang="ru-RU" sz="1400" dirty="0"/>
          </a:p>
        </p:txBody>
      </p:sp>
      <p:sp>
        <p:nvSpPr>
          <p:cNvPr id="55" name="TextBox 54"/>
          <p:cNvSpPr txBox="1"/>
          <p:nvPr/>
        </p:nvSpPr>
        <p:spPr>
          <a:xfrm rot="20912584">
            <a:off x="5042697" y="2181967"/>
            <a:ext cx="1633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псевдоинновация</a:t>
            </a:r>
            <a:endParaRPr lang="ru-RU" sz="1400" dirty="0"/>
          </a:p>
        </p:txBody>
      </p:sp>
      <p:sp>
        <p:nvSpPr>
          <p:cNvPr id="56" name="TextBox 55"/>
          <p:cNvSpPr txBox="1"/>
          <p:nvPr/>
        </p:nvSpPr>
        <p:spPr>
          <a:xfrm rot="707828">
            <a:off x="5040927" y="3089664"/>
            <a:ext cx="1573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т</a:t>
            </a:r>
            <a:r>
              <a:rPr lang="ru-RU" sz="1400" dirty="0" smtClean="0"/>
              <a:t>ерриториальная экспансия</a:t>
            </a:r>
            <a:endParaRPr lang="ru-RU" sz="1400" dirty="0"/>
          </a:p>
        </p:txBody>
      </p:sp>
      <p:pic>
        <p:nvPicPr>
          <p:cNvPr id="109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22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839741" y="4402865"/>
            <a:ext cx="2478672" cy="107656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Расчистка территории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34" name="Прямая со стрелкой 33"/>
          <p:cNvCxnSpPr>
            <a:endCxn id="30" idx="1"/>
          </p:cNvCxnSpPr>
          <p:nvPr/>
        </p:nvCxnSpPr>
        <p:spPr>
          <a:xfrm>
            <a:off x="4785267" y="3425506"/>
            <a:ext cx="2054474" cy="1515644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198645">
            <a:off x="5025111" y="4149328"/>
            <a:ext cx="1573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обнуление рынка</a:t>
            </a:r>
            <a:endParaRPr lang="ru-RU" sz="1400" dirty="0"/>
          </a:p>
        </p:txBody>
      </p:sp>
      <p:cxnSp>
        <p:nvCxnSpPr>
          <p:cNvPr id="47" name="Прямая соединительная линия 46"/>
          <p:cNvCxnSpPr>
            <a:endCxn id="46" idx="3"/>
          </p:cNvCxnSpPr>
          <p:nvPr/>
        </p:nvCxnSpPr>
        <p:spPr>
          <a:xfrm flipV="1">
            <a:off x="9323663" y="2857602"/>
            <a:ext cx="1803237" cy="2110723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6" idx="0"/>
          </p:cNvCxnSpPr>
          <p:nvPr/>
        </p:nvCxnSpPr>
        <p:spPr>
          <a:xfrm flipV="1">
            <a:off x="11411545" y="2857601"/>
            <a:ext cx="370229" cy="1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pngimg.com/uploads/explosion/explosion_PNG153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58" y="4879922"/>
            <a:ext cx="1458155" cy="63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54" y="218938"/>
            <a:ext cx="7807763" cy="6449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045" y="627402"/>
            <a:ext cx="95311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/>
              <a:t>СПАСИБО</a:t>
            </a:r>
          </a:p>
          <a:p>
            <a:pPr algn="ctr"/>
            <a:r>
              <a:rPr lang="ru-RU" sz="12000" dirty="0" smtClean="0"/>
              <a:t>ЗА</a:t>
            </a:r>
          </a:p>
          <a:p>
            <a:pPr algn="ctr"/>
            <a:r>
              <a:rPr lang="ru-RU" sz="12000" dirty="0" smtClean="0"/>
              <a:t>ВНИМАНИЕ!</a:t>
            </a:r>
            <a:endParaRPr lang="ru-RU" sz="12000" dirty="0"/>
          </a:p>
        </p:txBody>
      </p:sp>
    </p:spTree>
    <p:extLst>
      <p:ext uri="{BB962C8B-B14F-4D97-AF65-F5344CB8AC3E}">
        <p14:creationId xmlns:p14="http://schemas.microsoft.com/office/powerpoint/2010/main" val="3366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3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26067" y="590769"/>
            <a:ext cx="9762066" cy="848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tx1"/>
                </a:solidFill>
              </a:rPr>
              <a:t>Гиперразвитие</a:t>
            </a:r>
            <a:r>
              <a:rPr lang="ru-RU" sz="4000" b="1" dirty="0" smtClean="0">
                <a:solidFill>
                  <a:schemeClr val="tx1"/>
                </a:solidFill>
              </a:rPr>
              <a:t> финансового капитала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6067" y="1659466"/>
            <a:ext cx="9762066" cy="47619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ru-RU" sz="2800" dirty="0" smtClean="0">
                <a:solidFill>
                  <a:schemeClr val="tx1"/>
                </a:solidFill>
              </a:rPr>
              <a:t>- активы банков в Западной Европе превышают ВВП соответствующих стран в 2-3 раза;</a:t>
            </a:r>
          </a:p>
          <a:p>
            <a:pPr marL="35560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в США:</a:t>
            </a:r>
          </a:p>
          <a:p>
            <a:pPr marL="896938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гос.долг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превысил объем ВВП;</a:t>
            </a:r>
          </a:p>
          <a:p>
            <a:pPr marL="896938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объем страхования, ипотечных фондов, паевых фондов и др. (каждый!) приблизились к объему ВВП;</a:t>
            </a:r>
          </a:p>
          <a:p>
            <a:pPr marL="355600"/>
            <a:r>
              <a:rPr lang="ru-RU" sz="2800" dirty="0" smtClean="0">
                <a:solidFill>
                  <a:srgbClr val="FF0000"/>
                </a:solidFill>
              </a:rPr>
              <a:t>- </a:t>
            </a:r>
            <a:r>
              <a:rPr lang="ru-RU" sz="2800" dirty="0" err="1" smtClean="0">
                <a:solidFill>
                  <a:srgbClr val="FF0000"/>
                </a:solidFill>
              </a:rPr>
              <a:t>деривативы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marL="896938"/>
            <a:r>
              <a:rPr lang="ru-RU" sz="2800" dirty="0" smtClean="0">
                <a:solidFill>
                  <a:srgbClr val="FF0000"/>
                </a:solidFill>
              </a:rPr>
              <a:t>- превысили мировой ВВП в 6,5 раз;</a:t>
            </a:r>
          </a:p>
          <a:p>
            <a:pPr marL="896938"/>
            <a:r>
              <a:rPr lang="ru-RU" sz="2800" dirty="0" smtClean="0">
                <a:solidFill>
                  <a:srgbClr val="FF0000"/>
                </a:solidFill>
              </a:rPr>
              <a:t>- превысили ВВП США в 27,5 раз;</a:t>
            </a:r>
          </a:p>
          <a:p>
            <a:pPr marL="355600"/>
            <a:r>
              <a:rPr lang="ru-RU" sz="2800" dirty="0" smtClean="0">
                <a:solidFill>
                  <a:schemeClr val="tx1"/>
                </a:solidFill>
              </a:rPr>
              <a:t>- …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4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26067" y="590769"/>
            <a:ext cx="9762066" cy="933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Развитие финансового капитала: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исторический аспект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6067" y="1789471"/>
            <a:ext cx="9762066" cy="447367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4013"/>
            <a:r>
              <a:rPr lang="ru-RU" sz="3200" dirty="0" smtClean="0">
                <a:solidFill>
                  <a:schemeClr val="tx1"/>
                </a:solidFill>
              </a:rPr>
              <a:t>- Возникновение денег – результат исторического развития;</a:t>
            </a:r>
          </a:p>
          <a:p>
            <a:pPr marL="354013"/>
            <a:r>
              <a:rPr lang="ru-RU" sz="3200" dirty="0" smtClean="0">
                <a:solidFill>
                  <a:schemeClr val="tx1"/>
                </a:solidFill>
              </a:rPr>
              <a:t>- «локальные» деньги и «валютный курс»;</a:t>
            </a:r>
          </a:p>
          <a:p>
            <a:pPr marL="354013"/>
            <a:endParaRPr lang="ru-RU" sz="3200" dirty="0" smtClean="0">
              <a:solidFill>
                <a:schemeClr val="tx1"/>
              </a:solidFill>
            </a:endParaRPr>
          </a:p>
          <a:p>
            <a:pPr marL="354013"/>
            <a:r>
              <a:rPr lang="ru-RU" sz="3200" dirty="0" smtClean="0">
                <a:solidFill>
                  <a:schemeClr val="tx1"/>
                </a:solidFill>
              </a:rPr>
              <a:t>-                                            ростовщичество.</a:t>
            </a:r>
          </a:p>
          <a:p>
            <a:pPr marL="354013"/>
            <a:endParaRPr lang="ru-RU" sz="32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893887" y="4222960"/>
            <a:ext cx="2825597" cy="1155291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   Несправедливые    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финансовые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отношения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925962" y="4800605"/>
            <a:ext cx="6194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96697" y="4252456"/>
            <a:ext cx="4227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!</a:t>
            </a:r>
            <a:endParaRPr lang="ru-RU" sz="7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3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Ð·Ð³Ð½Ð°Ð½Ð¸Ðµ ÑÐ¾ÑÐ³ÑÑÑÐ¸Ñ Ð¸Ð· ÑÑÐ°Ð¼Ð° (Ð­Ð»Ñ ÐÑÐµÐºÐ¾, Ð´Ð¾ 1570 Ð³Ð¾Ð´Ð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45" y="0"/>
            <a:ext cx="857735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 descr="Logo-site_c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</a:t>
            </a:r>
            <a:r>
              <a:rPr lang="ru-RU" altLang="ru-RU" sz="1200" b="1" dirty="0">
                <a:solidFill>
                  <a:schemeClr val="bg1"/>
                </a:solidFill>
              </a:rPr>
              <a:t>вития</a:t>
            </a:r>
            <a:r>
              <a:rPr lang="ru-RU" altLang="ru-RU" sz="1200" b="1" dirty="0">
                <a:solidFill>
                  <a:srgbClr val="000066"/>
                </a:solidFill>
              </a:rPr>
              <a:t>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 5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</a:rPr>
              <a:t>«</a:t>
            </a:r>
            <a:r>
              <a:rPr lang="ru-RU" sz="800" dirty="0" err="1" smtClean="0">
                <a:solidFill>
                  <a:schemeClr val="bg1"/>
                </a:solidFill>
              </a:rPr>
              <a:t>Нооиндустри</a:t>
            </a:r>
            <a:r>
              <a:rPr lang="ru-RU" sz="800" dirty="0" err="1" smtClean="0"/>
              <a:t>альный</a:t>
            </a:r>
            <a:r>
              <a:rPr lang="ru-RU" sz="800" dirty="0" smtClean="0"/>
              <a:t> переход: роль финансового </a:t>
            </a:r>
            <a:r>
              <a:rPr lang="ru-RU" sz="800" dirty="0" smtClean="0">
                <a:solidFill>
                  <a:schemeClr val="bg1"/>
                </a:solidFill>
              </a:rPr>
              <a:t>капитала», СПб</a:t>
            </a:r>
            <a:r>
              <a:rPr lang="ru-RU" sz="800" dirty="0" smtClean="0"/>
              <a:t>, 28.09.2018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1663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tdata.ru/u4/photo90CA/20498086662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665381"/>
            <a:ext cx="4127038" cy="58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9" descr="Logo-site_crop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5а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pic>
        <p:nvPicPr>
          <p:cNvPr id="1028" name="Picture 4" descr="https://porosenka.net/uploads/b/2/b24ac023a1dd9b217b1ec54f42ed98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74" y="609032"/>
            <a:ext cx="3735115" cy="351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umor-russia.ru/wp-content/uploads/2018/04/27042018_7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08" y="4306338"/>
            <a:ext cx="2714625" cy="228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beesona.ru/images/museums/picture/309/daefdeb1ba66d60906ae23eeba7c2de9287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812" y="590770"/>
            <a:ext cx="2953321" cy="35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egnum.ru/uploads/pictures/news/2018/08/18/regnum_picture_1534574487270269_soci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74" y="4204510"/>
            <a:ext cx="4041125" cy="23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37419" y="541745"/>
            <a:ext cx="10363968" cy="60458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6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4521" y="707920"/>
            <a:ext cx="2556388" cy="1111045"/>
          </a:xfrm>
          <a:prstGeom prst="roundRect">
            <a:avLst/>
          </a:prstGeom>
          <a:solidFill>
            <a:srgbClr val="5B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Кредитование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21566" y="2395057"/>
            <a:ext cx="2556388" cy="111104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Производство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80909" y="4858106"/>
            <a:ext cx="2556388" cy="11110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Обмен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49915" y="4858106"/>
            <a:ext cx="2556388" cy="1111045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Доход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5973" y="2395058"/>
            <a:ext cx="2556388" cy="1111045"/>
          </a:xfrm>
          <a:prstGeom prst="roundRect">
            <a:avLst/>
          </a:prstGeom>
          <a:solidFill>
            <a:srgbClr val="9F6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Возврат кредита</a:t>
            </a:r>
            <a:endParaRPr lang="ru-RU" sz="28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>
            <a:off x="6980909" y="1263443"/>
            <a:ext cx="2118851" cy="113161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2"/>
            <a:endCxn id="10" idx="0"/>
          </p:cNvCxnSpPr>
          <p:nvPr/>
        </p:nvCxnSpPr>
        <p:spPr>
          <a:xfrm flipH="1">
            <a:off x="8259103" y="3506102"/>
            <a:ext cx="840657" cy="135200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1"/>
            <a:endCxn id="11" idx="3"/>
          </p:cNvCxnSpPr>
          <p:nvPr/>
        </p:nvCxnSpPr>
        <p:spPr>
          <a:xfrm flipH="1">
            <a:off x="4906303" y="5413629"/>
            <a:ext cx="2074606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0"/>
            <a:endCxn id="12" idx="2"/>
          </p:cNvCxnSpPr>
          <p:nvPr/>
        </p:nvCxnSpPr>
        <p:spPr>
          <a:xfrm flipH="1" flipV="1">
            <a:off x="2444167" y="3506103"/>
            <a:ext cx="1183942" cy="135200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2" idx="0"/>
            <a:endCxn id="8" idx="1"/>
          </p:cNvCxnSpPr>
          <p:nvPr/>
        </p:nvCxnSpPr>
        <p:spPr>
          <a:xfrm flipV="1">
            <a:off x="2444167" y="1263443"/>
            <a:ext cx="1980354" cy="113161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7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38865" y="894735"/>
            <a:ext cx="9576619" cy="5043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3300"/>
                </a:solidFill>
              </a:rPr>
              <a:t>Индустриальный способ производства:</a:t>
            </a: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r>
              <a:rPr lang="ru-RU" sz="5400" dirty="0" smtClean="0">
                <a:solidFill>
                  <a:schemeClr val="tx1"/>
                </a:solidFill>
              </a:rPr>
              <a:t>финансовый капитал – «подспорье» промышленного капитала.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Logo-site_cr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9050"/>
            <a:ext cx="558801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57213" y="-55561"/>
            <a:ext cx="23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</a:rPr>
              <a:t>Институт нового </a:t>
            </a:r>
          </a:p>
          <a:p>
            <a:r>
              <a:rPr lang="ru-RU" altLang="ru-RU" sz="1200" b="1" dirty="0">
                <a:solidFill>
                  <a:srgbClr val="000066"/>
                </a:solidFill>
              </a:rPr>
              <a:t>индустриального развития  (ИНИР) им. С.Ю. Витте</a:t>
            </a:r>
            <a:endParaRPr lang="ru-RU" altLang="ru-RU" sz="1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588" y="6421438"/>
            <a:ext cx="18954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</a:rPr>
              <a:t>Слайд 8 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475" y="-34052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«</a:t>
            </a:r>
            <a:r>
              <a:rPr lang="ru-RU" sz="800" dirty="0" err="1" smtClean="0"/>
              <a:t>Нооиндустриальный</a:t>
            </a:r>
            <a:r>
              <a:rPr lang="ru-RU" sz="800" dirty="0" smtClean="0"/>
              <a:t> переход: роль финансового капитала», СПб, 28.09.2018</a:t>
            </a:r>
            <a:endParaRPr lang="ru-RU" sz="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78193" y="1012723"/>
            <a:ext cx="9370142" cy="4395019"/>
          </a:xfrm>
          <a:prstGeom prst="rect">
            <a:avLst/>
          </a:prstGeom>
          <a:solidFill>
            <a:srgbClr val="5B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Усиление роли финансового капитала: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финансовые транзакции – самый простой и быстрый способ извлечения/аккумулирования прибыли. 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1150</Words>
  <Application>Microsoft Office PowerPoint</Application>
  <PresentationFormat>Широкоэкранный</PresentationFormat>
  <Paragraphs>179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</cp:lastModifiedBy>
  <cp:revision>40</cp:revision>
  <dcterms:created xsi:type="dcterms:W3CDTF">2018-09-24T06:45:07Z</dcterms:created>
  <dcterms:modified xsi:type="dcterms:W3CDTF">2018-09-26T15:19:54Z</dcterms:modified>
</cp:coreProperties>
</file>